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DM Sans Bold" charset="1" panose="00000000000000000000"/>
      <p:regular r:id="rId14"/>
    </p:embeddedFont>
    <p:embeddedFont>
      <p:font typeface="DM San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gif"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5.png" Type="http://schemas.openxmlformats.org/officeDocument/2006/relationships/image"/><Relationship Id="rId3" Target="../media/image2.png" Type="http://schemas.openxmlformats.org/officeDocument/2006/relationships/image"/><Relationship Id="rId30" Target="../media/image46.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280812" y="3389376"/>
            <a:ext cx="16628580" cy="2597867"/>
          </a:xfrm>
          <a:prstGeom prst="rect">
            <a:avLst/>
          </a:prstGeom>
        </p:spPr>
        <p:txBody>
          <a:bodyPr anchor="t" rtlCol="false" tIns="0" lIns="0" bIns="0" rIns="0">
            <a:spAutoFit/>
          </a:bodyPr>
          <a:lstStyle/>
          <a:p>
            <a:pPr algn="ctr">
              <a:lnSpc>
                <a:spcPts val="9962"/>
              </a:lnSpc>
            </a:pPr>
            <a:r>
              <a:rPr lang="en-US" sz="10598">
                <a:solidFill>
                  <a:srgbClr val="000000"/>
                </a:solidFill>
                <a:latin typeface="DM Sans Bold"/>
              </a:rPr>
              <a:t>Dispatch &amp; Delivery Management App</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Team 2</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663815" y="2435227"/>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90332" y="2488242"/>
            <a:ext cx="7848753"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Overview</a:t>
            </a:r>
          </a:p>
        </p:txBody>
      </p:sp>
      <p:sp>
        <p:nvSpPr>
          <p:cNvPr name="TextBox 5" id="5"/>
          <p:cNvSpPr txBox="true"/>
          <p:nvPr/>
        </p:nvSpPr>
        <p:spPr>
          <a:xfrm rot="0">
            <a:off x="1390332" y="3785391"/>
            <a:ext cx="8013220" cy="5324475"/>
          </a:xfrm>
          <a:prstGeom prst="rect">
            <a:avLst/>
          </a:prstGeom>
        </p:spPr>
        <p:txBody>
          <a:bodyPr anchor="t" rtlCol="false" tIns="0" lIns="0" bIns="0" rIns="0">
            <a:spAutoFit/>
          </a:bodyPr>
          <a:lstStyle/>
          <a:p>
            <a:pPr algn="l">
              <a:lnSpc>
                <a:spcPts val="2699"/>
              </a:lnSpc>
            </a:pPr>
            <a:r>
              <a:rPr lang="en-US" sz="1999" spc="119">
                <a:solidFill>
                  <a:srgbClr val="000000"/>
                </a:solidFill>
                <a:latin typeface="DM Sans"/>
              </a:rPr>
              <a:t>This App is to revolutionize urban logistics in San Francisco, including ground robot assistants and drones, to provide efficient, reliable, and eco-friendly delivery solutions. It leve</a:t>
            </a:r>
            <a:r>
              <a:rPr lang="en-US" sz="1999" spc="119" u="none">
                <a:solidFill>
                  <a:srgbClr val="000000"/>
                </a:solidFill>
                <a:latin typeface="DM Sans"/>
              </a:rPr>
              <a:t>rages the powerful Distance Matrix API to calculate travel time and distance for multiple destinations, offering an advanced shipping recommendation service. The service is designed to optimize logistics by providing users with three distinct shipping options to meet various needs:</a:t>
            </a:r>
          </a:p>
          <a:p>
            <a:pPr algn="l">
              <a:lnSpc>
                <a:spcPts val="2699"/>
              </a:lnSpc>
            </a:pPr>
          </a:p>
          <a:p>
            <a:pPr algn="l" marL="431799" indent="-215899" lvl="1">
              <a:lnSpc>
                <a:spcPts val="2699"/>
              </a:lnSpc>
              <a:buFont typeface="Arial"/>
              <a:buChar char="•"/>
            </a:pPr>
            <a:r>
              <a:rPr lang="en-US" sz="1999" spc="119" u="none">
                <a:solidFill>
                  <a:srgbClr val="000000"/>
                </a:solidFill>
                <a:latin typeface="DM Sans Bold"/>
              </a:rPr>
              <a:t>Recommended Option</a:t>
            </a:r>
            <a:r>
              <a:rPr lang="en-US" sz="1999" spc="119" u="none">
                <a:solidFill>
                  <a:srgbClr val="000000"/>
                </a:solidFill>
                <a:latin typeface="DM Sans"/>
              </a:rPr>
              <a:t>: Balances speed and price, offering the optimal solution for most users.</a:t>
            </a:r>
          </a:p>
          <a:p>
            <a:pPr algn="l" marL="431799" indent="-215899" lvl="1">
              <a:lnSpc>
                <a:spcPts val="2699"/>
              </a:lnSpc>
              <a:buFont typeface="Arial"/>
              <a:buChar char="•"/>
            </a:pPr>
            <a:r>
              <a:rPr lang="en-US" sz="1999" spc="119" u="none">
                <a:solidFill>
                  <a:srgbClr val="000000"/>
                </a:solidFill>
                <a:latin typeface="DM Sans Bold"/>
              </a:rPr>
              <a:t>Fastest Option</a:t>
            </a:r>
            <a:r>
              <a:rPr lang="en-US" sz="1999" spc="119" u="none">
                <a:solidFill>
                  <a:srgbClr val="000000"/>
                </a:solidFill>
                <a:latin typeface="DM Sans"/>
              </a:rPr>
              <a:t>: Prioritizes transit time, ensuring the quickest delivery but at a higher cost.</a:t>
            </a:r>
          </a:p>
          <a:p>
            <a:pPr algn="l" marL="431799" indent="-215899" lvl="1">
              <a:lnSpc>
                <a:spcPts val="2699"/>
              </a:lnSpc>
              <a:buFont typeface="Arial"/>
              <a:buChar char="•"/>
            </a:pPr>
            <a:r>
              <a:rPr lang="en-US" sz="1999" spc="119" u="none">
                <a:solidFill>
                  <a:srgbClr val="000000"/>
                </a:solidFill>
                <a:latin typeface="DM Sans Bold"/>
              </a:rPr>
              <a:t>Cheapest Option</a:t>
            </a:r>
            <a:r>
              <a:rPr lang="en-US" sz="1999" spc="119" u="none">
                <a:solidFill>
                  <a:srgbClr val="000000"/>
                </a:solidFill>
                <a:latin typeface="DM Sans"/>
              </a:rPr>
              <a:t>: Focuses on cost savings, providing the most economical shipping solution.</a:t>
            </a:r>
          </a:p>
          <a:p>
            <a:pPr algn="l" marL="0" indent="0" lvl="0">
              <a:lnSpc>
                <a:spcPts val="2699"/>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3808631"/>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672061" y="6595378"/>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1028700"/>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028700" y="3812039"/>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028700" y="6598786"/>
            <a:ext cx="5587239" cy="2662922"/>
            <a:chOff x="0" y="0"/>
            <a:chExt cx="2065940" cy="984643"/>
          </a:xfrm>
        </p:grpSpPr>
        <p:sp>
          <p:nvSpPr>
            <p:cNvPr name="Freeform 19" id="19"/>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0" id="20"/>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2149211" y="7078219"/>
            <a:ext cx="1521152" cy="1697240"/>
          </a:xfrm>
          <a:custGeom>
            <a:avLst/>
            <a:gdLst/>
            <a:ahLst/>
            <a:cxnLst/>
            <a:rect r="r" b="b" t="t" l="l"/>
            <a:pathLst>
              <a:path h="1697240" w="1521152">
                <a:moveTo>
                  <a:pt x="0" y="0"/>
                </a:moveTo>
                <a:lnTo>
                  <a:pt x="1521151" y="0"/>
                </a:lnTo>
                <a:lnTo>
                  <a:pt x="1521151" y="1697240"/>
                </a:lnTo>
                <a:lnTo>
                  <a:pt x="0" y="16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6" id="26"/>
          <p:cNvPicPr>
            <a:picLocks noChangeAspect="true"/>
          </p:cNvPicPr>
          <p:nvPr/>
        </p:nvPicPr>
        <p:blipFill>
          <a:blip r:embed="rId7"/>
          <a:srcRect l="0" t="0" r="0" b="0"/>
          <a:stretch>
            <a:fillRect/>
          </a:stretch>
        </p:blipFill>
        <p:spPr>
          <a:xfrm flipH="false" flipV="false" rot="0">
            <a:off x="1367022" y="1420027"/>
            <a:ext cx="1785803" cy="1951697"/>
          </a:xfrm>
          <a:prstGeom prst="rect">
            <a:avLst/>
          </a:prstGeom>
        </p:spPr>
      </p:pic>
      <p:sp>
        <p:nvSpPr>
          <p:cNvPr name="Freeform 27" id="27"/>
          <p:cNvSpPr/>
          <p:nvPr/>
        </p:nvSpPr>
        <p:spPr>
          <a:xfrm flipH="false" flipV="false" rot="0">
            <a:off x="1469446" y="3951988"/>
            <a:ext cx="1580956" cy="2318735"/>
          </a:xfrm>
          <a:custGeom>
            <a:avLst/>
            <a:gdLst/>
            <a:ahLst/>
            <a:cxnLst/>
            <a:rect r="r" b="b" t="t" l="l"/>
            <a:pathLst>
              <a:path h="2318735" w="1580956">
                <a:moveTo>
                  <a:pt x="0" y="0"/>
                </a:moveTo>
                <a:lnTo>
                  <a:pt x="1580956" y="0"/>
                </a:lnTo>
                <a:lnTo>
                  <a:pt x="1580956" y="2318734"/>
                </a:lnTo>
                <a:lnTo>
                  <a:pt x="0" y="23187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1944417" y="4199193"/>
            <a:ext cx="1930739" cy="1888613"/>
          </a:xfrm>
          <a:custGeom>
            <a:avLst/>
            <a:gdLst/>
            <a:ahLst/>
            <a:cxnLst/>
            <a:rect r="r" b="b" t="t" l="l"/>
            <a:pathLst>
              <a:path h="1888613" w="1930739">
                <a:moveTo>
                  <a:pt x="0" y="0"/>
                </a:moveTo>
                <a:lnTo>
                  <a:pt x="1930739" y="0"/>
                </a:lnTo>
                <a:lnTo>
                  <a:pt x="1930739" y="1888614"/>
                </a:lnTo>
                <a:lnTo>
                  <a:pt x="0" y="1888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367022" y="6880583"/>
            <a:ext cx="1892023" cy="2072933"/>
          </a:xfrm>
          <a:custGeom>
            <a:avLst/>
            <a:gdLst/>
            <a:ahLst/>
            <a:cxnLst/>
            <a:rect r="r" b="b" t="t" l="l"/>
            <a:pathLst>
              <a:path h="2072933" w="1892023">
                <a:moveTo>
                  <a:pt x="0" y="0"/>
                </a:moveTo>
                <a:lnTo>
                  <a:pt x="1892023" y="0"/>
                </a:lnTo>
                <a:lnTo>
                  <a:pt x="1892023" y="2072933"/>
                </a:lnTo>
                <a:lnTo>
                  <a:pt x="0" y="20729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1959665" y="1302603"/>
            <a:ext cx="1900244" cy="1862239"/>
          </a:xfrm>
          <a:custGeom>
            <a:avLst/>
            <a:gdLst/>
            <a:ahLst/>
            <a:cxnLst/>
            <a:rect r="r" b="b" t="t" l="l"/>
            <a:pathLst>
              <a:path h="1862239" w="1900244">
                <a:moveTo>
                  <a:pt x="0" y="0"/>
                </a:moveTo>
                <a:lnTo>
                  <a:pt x="1900243" y="0"/>
                </a:lnTo>
                <a:lnTo>
                  <a:pt x="1900243" y="1862239"/>
                </a:lnTo>
                <a:lnTo>
                  <a:pt x="0" y="186223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14256156" y="1499630"/>
            <a:ext cx="2517670" cy="1760347"/>
          </a:xfrm>
          <a:prstGeom prst="rect">
            <a:avLst/>
          </a:prstGeom>
        </p:spPr>
        <p:txBody>
          <a:bodyPr anchor="t" rtlCol="false" tIns="0" lIns="0" bIns="0" rIns="0">
            <a:spAutoFit/>
          </a:bodyPr>
          <a:lstStyle/>
          <a:p>
            <a:pPr algn="l">
              <a:lnSpc>
                <a:spcPts val="2383"/>
              </a:lnSpc>
            </a:pPr>
            <a:r>
              <a:rPr lang="en-US" sz="1599">
                <a:solidFill>
                  <a:srgbClr val="000000"/>
                </a:solidFill>
                <a:latin typeface="DM Sans Bold"/>
              </a:rPr>
              <a:t>Payment Integration</a:t>
            </a:r>
          </a:p>
          <a:p>
            <a:pPr algn="l">
              <a:lnSpc>
                <a:spcPts val="2383"/>
              </a:lnSpc>
            </a:pPr>
            <a:r>
              <a:rPr lang="en-US" sz="1599">
                <a:solidFill>
                  <a:srgbClr val="000000"/>
                </a:solidFill>
                <a:latin typeface="DM Sans"/>
              </a:rPr>
              <a:t>The app integrates with the Stripe API to facilitate secure and seamless payment processing.</a:t>
            </a:r>
          </a:p>
          <a:p>
            <a:pPr algn="l" marL="0" indent="0" lvl="0">
              <a:lnSpc>
                <a:spcPts val="2383"/>
              </a:lnSpc>
              <a:spcBef>
                <a:spcPct val="0"/>
              </a:spcBef>
            </a:pPr>
          </a:p>
        </p:txBody>
      </p:sp>
      <p:sp>
        <p:nvSpPr>
          <p:cNvPr name="TextBox 32" id="32"/>
          <p:cNvSpPr txBox="true"/>
          <p:nvPr/>
        </p:nvSpPr>
        <p:spPr>
          <a:xfrm rot="0">
            <a:off x="14256156" y="4282969"/>
            <a:ext cx="2816627" cy="1465073"/>
          </a:xfrm>
          <a:prstGeom prst="rect">
            <a:avLst/>
          </a:prstGeom>
        </p:spPr>
        <p:txBody>
          <a:bodyPr anchor="t" rtlCol="false" tIns="0" lIns="0" bIns="0" rIns="0">
            <a:spAutoFit/>
          </a:bodyPr>
          <a:lstStyle/>
          <a:p>
            <a:pPr algn="l">
              <a:lnSpc>
                <a:spcPts val="2383"/>
              </a:lnSpc>
            </a:pPr>
            <a:r>
              <a:rPr lang="en-US" sz="1599">
                <a:solidFill>
                  <a:srgbClr val="000000"/>
                </a:solidFill>
                <a:latin typeface="DM Sans Bold"/>
              </a:rPr>
              <a:t>Order Tracking</a:t>
            </a:r>
          </a:p>
          <a:p>
            <a:pPr algn="l">
              <a:lnSpc>
                <a:spcPts val="2383"/>
              </a:lnSpc>
            </a:pPr>
            <a:r>
              <a:rPr lang="en-US" sz="1599">
                <a:solidFill>
                  <a:srgbClr val="000000"/>
                </a:solidFill>
                <a:latin typeface="DM Sans"/>
              </a:rPr>
              <a:t>Users can track their orders using the order ID without login.</a:t>
            </a:r>
          </a:p>
          <a:p>
            <a:pPr algn="l" marL="0" indent="0" lvl="0">
              <a:lnSpc>
                <a:spcPts val="2383"/>
              </a:lnSpc>
              <a:spcBef>
                <a:spcPct val="0"/>
              </a:spcBef>
            </a:pPr>
          </a:p>
        </p:txBody>
      </p:sp>
      <p:sp>
        <p:nvSpPr>
          <p:cNvPr name="TextBox 33" id="33"/>
          <p:cNvSpPr txBox="true"/>
          <p:nvPr/>
        </p:nvSpPr>
        <p:spPr>
          <a:xfrm rot="0">
            <a:off x="14256156" y="7018395"/>
            <a:ext cx="2816627" cy="874523"/>
          </a:xfrm>
          <a:prstGeom prst="rect">
            <a:avLst/>
          </a:prstGeom>
        </p:spPr>
        <p:txBody>
          <a:bodyPr anchor="t" rtlCol="false" tIns="0" lIns="0" bIns="0" rIns="0">
            <a:spAutoFit/>
          </a:bodyPr>
          <a:lstStyle/>
          <a:p>
            <a:pPr algn="l">
              <a:lnSpc>
                <a:spcPts val="2383"/>
              </a:lnSpc>
            </a:pPr>
            <a:r>
              <a:rPr lang="en-US" sz="1599">
                <a:solidFill>
                  <a:srgbClr val="000000"/>
                </a:solidFill>
                <a:latin typeface="DM Sans Bold"/>
              </a:rPr>
              <a:t>User Account Features</a:t>
            </a:r>
          </a:p>
          <a:p>
            <a:pPr algn="l" marL="0" indent="0" lvl="0">
              <a:lnSpc>
                <a:spcPts val="2383"/>
              </a:lnSpc>
              <a:spcBef>
                <a:spcPct val="0"/>
              </a:spcBef>
            </a:pPr>
            <a:r>
              <a:rPr lang="en-US" sz="1599">
                <a:solidFill>
                  <a:srgbClr val="000000"/>
                </a:solidFill>
                <a:latin typeface="DM Sans"/>
              </a:rPr>
              <a:t>The app allows users  to access their order history</a:t>
            </a:r>
          </a:p>
        </p:txBody>
      </p:sp>
      <p:sp>
        <p:nvSpPr>
          <p:cNvPr name="TextBox 34" id="34"/>
          <p:cNvSpPr txBox="true"/>
          <p:nvPr/>
        </p:nvSpPr>
        <p:spPr>
          <a:xfrm rot="0">
            <a:off x="3458475" y="1499630"/>
            <a:ext cx="2975603" cy="1760348"/>
          </a:xfrm>
          <a:prstGeom prst="rect">
            <a:avLst/>
          </a:prstGeom>
        </p:spPr>
        <p:txBody>
          <a:bodyPr anchor="t" rtlCol="false" tIns="0" lIns="0" bIns="0" rIns="0">
            <a:spAutoFit/>
          </a:bodyPr>
          <a:lstStyle/>
          <a:p>
            <a:pPr algn="l">
              <a:lnSpc>
                <a:spcPts val="2383"/>
              </a:lnSpc>
            </a:pPr>
            <a:r>
              <a:rPr lang="en-US" sz="1599" strike="noStrike" u="none">
                <a:solidFill>
                  <a:srgbClr val="000000"/>
                </a:solidFill>
                <a:latin typeface="DM Sans Bold"/>
              </a:rPr>
              <a:t>Distance Matrix API Integration</a:t>
            </a:r>
            <a:r>
              <a:rPr lang="en-US" sz="1599" strike="noStrike" u="none">
                <a:solidFill>
                  <a:srgbClr val="000000"/>
                </a:solidFill>
                <a:latin typeface="DM Sans"/>
              </a:rPr>
              <a:t> </a:t>
            </a:r>
          </a:p>
          <a:p>
            <a:pPr algn="l">
              <a:lnSpc>
                <a:spcPts val="2383"/>
              </a:lnSpc>
            </a:pPr>
            <a:r>
              <a:rPr lang="en-US" sz="1599" strike="noStrike" u="none">
                <a:solidFill>
                  <a:srgbClr val="000000"/>
                </a:solidFill>
                <a:latin typeface="DM Sans"/>
              </a:rPr>
              <a:t>Fetches real-time travel time and distance data for multiple destinations.</a:t>
            </a:r>
          </a:p>
          <a:p>
            <a:pPr algn="l" marL="0" indent="0" lvl="0">
              <a:lnSpc>
                <a:spcPts val="2383"/>
              </a:lnSpc>
            </a:pPr>
          </a:p>
        </p:txBody>
      </p:sp>
      <p:sp>
        <p:nvSpPr>
          <p:cNvPr name="TextBox 35" id="35"/>
          <p:cNvSpPr txBox="true"/>
          <p:nvPr/>
        </p:nvSpPr>
        <p:spPr>
          <a:xfrm rot="0">
            <a:off x="3458475" y="4282969"/>
            <a:ext cx="2816627" cy="1760348"/>
          </a:xfrm>
          <a:prstGeom prst="rect">
            <a:avLst/>
          </a:prstGeom>
        </p:spPr>
        <p:txBody>
          <a:bodyPr anchor="t" rtlCol="false" tIns="0" lIns="0" bIns="0" rIns="0">
            <a:spAutoFit/>
          </a:bodyPr>
          <a:lstStyle/>
          <a:p>
            <a:pPr algn="l">
              <a:lnSpc>
                <a:spcPts val="2383"/>
              </a:lnSpc>
            </a:pPr>
            <a:r>
              <a:rPr lang="en-US" sz="1599">
                <a:solidFill>
                  <a:srgbClr val="000000"/>
                </a:solidFill>
                <a:latin typeface="DM Sans"/>
              </a:rPr>
              <a:t>S</a:t>
            </a:r>
            <a:r>
              <a:rPr lang="en-US" sz="1599">
                <a:solidFill>
                  <a:srgbClr val="000000"/>
                </a:solidFill>
                <a:latin typeface="DM Sans Bold"/>
              </a:rPr>
              <a:t>hipping Recommendations</a:t>
            </a:r>
          </a:p>
          <a:p>
            <a:pPr algn="l">
              <a:lnSpc>
                <a:spcPts val="2383"/>
              </a:lnSpc>
            </a:pPr>
            <a:r>
              <a:rPr lang="en-US" sz="1599">
                <a:solidFill>
                  <a:srgbClr val="000000"/>
                </a:solidFill>
                <a:latin typeface="DM Sans"/>
              </a:rPr>
              <a:t>Based on the pickup location andd delivery address, users receive tailored shipping options.</a:t>
            </a:r>
          </a:p>
          <a:p>
            <a:pPr algn="l" marL="0" indent="0" lvl="0">
              <a:lnSpc>
                <a:spcPts val="2383"/>
              </a:lnSpc>
            </a:pPr>
          </a:p>
        </p:txBody>
      </p:sp>
      <p:sp>
        <p:nvSpPr>
          <p:cNvPr name="TextBox 36" id="36"/>
          <p:cNvSpPr txBox="true"/>
          <p:nvPr/>
        </p:nvSpPr>
        <p:spPr>
          <a:xfrm rot="0">
            <a:off x="3458475" y="7059926"/>
            <a:ext cx="2816627" cy="1760348"/>
          </a:xfrm>
          <a:prstGeom prst="rect">
            <a:avLst/>
          </a:prstGeom>
        </p:spPr>
        <p:txBody>
          <a:bodyPr anchor="t" rtlCol="false" tIns="0" lIns="0" bIns="0" rIns="0">
            <a:spAutoFit/>
          </a:bodyPr>
          <a:lstStyle/>
          <a:p>
            <a:pPr algn="l" marL="0" indent="0" lvl="0">
              <a:lnSpc>
                <a:spcPts val="2383"/>
              </a:lnSpc>
            </a:pPr>
            <a:r>
              <a:rPr lang="en-US" sz="1599" strike="noStrike" u="none">
                <a:solidFill>
                  <a:srgbClr val="000000"/>
                </a:solidFill>
                <a:latin typeface="DM Sans Bold"/>
              </a:rPr>
              <a:t>Automated Dispatching :</a:t>
            </a:r>
          </a:p>
          <a:p>
            <a:pPr algn="l">
              <a:lnSpc>
                <a:spcPts val="2383"/>
              </a:lnSpc>
            </a:pPr>
            <a:r>
              <a:rPr lang="en-US" sz="1599" strike="noStrike" u="none">
                <a:solidFill>
                  <a:srgbClr val="000000"/>
                </a:solidFill>
                <a:latin typeface="DM Sans"/>
              </a:rPr>
              <a:t>Automate the assignment of orders to the nearest distribution center using the shortest route.</a:t>
            </a:r>
          </a:p>
          <a:p>
            <a:pPr algn="l" marL="0" indent="0" lvl="0">
              <a:lnSpc>
                <a:spcPts val="2383"/>
              </a:lnSpc>
            </a:pPr>
          </a:p>
        </p:txBody>
      </p:sp>
      <p:sp>
        <p:nvSpPr>
          <p:cNvPr name="TextBox 37" id="37"/>
          <p:cNvSpPr txBox="true"/>
          <p:nvPr/>
        </p:nvSpPr>
        <p:spPr>
          <a:xfrm rot="0">
            <a:off x="6995244" y="3937757"/>
            <a:ext cx="4297511" cy="1939420"/>
          </a:xfrm>
          <a:prstGeom prst="rect">
            <a:avLst/>
          </a:prstGeom>
        </p:spPr>
        <p:txBody>
          <a:bodyPr anchor="t" rtlCol="false" tIns="0" lIns="0" bIns="0" rIns="0">
            <a:spAutoFit/>
          </a:bodyPr>
          <a:lstStyle/>
          <a:p>
            <a:pPr algn="ctr" marL="0" indent="0" lvl="1">
              <a:lnSpc>
                <a:spcPts val="7469"/>
              </a:lnSpc>
              <a:spcBef>
                <a:spcPct val="0"/>
              </a:spcBef>
            </a:pPr>
            <a:r>
              <a:rPr lang="en-US" sz="7700">
                <a:solidFill>
                  <a:srgbClr val="000000"/>
                </a:solidFill>
                <a:latin typeface="DM Sans Bold"/>
              </a:rPr>
              <a:t>Key Features</a:t>
            </a:r>
          </a:p>
        </p:txBody>
      </p:sp>
      <p:sp>
        <p:nvSpPr>
          <p:cNvPr name="TextBox 38" id="38"/>
          <p:cNvSpPr txBox="true"/>
          <p:nvPr/>
        </p:nvSpPr>
        <p:spPr>
          <a:xfrm rot="0">
            <a:off x="7362365" y="6150211"/>
            <a:ext cx="3563270" cy="406146"/>
          </a:xfrm>
          <a:prstGeom prst="rect">
            <a:avLst/>
          </a:prstGeom>
        </p:spPr>
        <p:txBody>
          <a:bodyPr anchor="t" rtlCol="false" tIns="0" lIns="0" bIns="0" rIns="0">
            <a:spAutoFit/>
          </a:bodyPr>
          <a:lstStyle/>
          <a:p>
            <a:pPr algn="ctr">
              <a:lnSpc>
                <a:spcPts val="3132"/>
              </a:lnSpc>
            </a:pPr>
            <a:r>
              <a:rPr lang="en-US" sz="2900">
                <a:solidFill>
                  <a:srgbClr val="000000"/>
                </a:solidFill>
                <a:latin typeface="DM Sans"/>
              </a:rPr>
              <a:t>Exploring the App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536386"/>
            <a:ext cx="7315066" cy="834643"/>
          </a:xfrm>
          <a:prstGeom prst="rect">
            <a:avLst/>
          </a:prstGeom>
        </p:spPr>
        <p:txBody>
          <a:bodyPr anchor="t" rtlCol="false" tIns="0" lIns="0" bIns="0" rIns="0">
            <a:spAutoFit/>
          </a:bodyPr>
          <a:lstStyle/>
          <a:p>
            <a:pPr algn="ctr">
              <a:lnSpc>
                <a:spcPts val="6207"/>
              </a:lnSpc>
            </a:pPr>
            <a:r>
              <a:rPr lang="en-US" sz="6399">
                <a:solidFill>
                  <a:srgbClr val="000000"/>
                </a:solidFill>
                <a:latin typeface="DM Sans Bold"/>
              </a:rPr>
              <a:t>User Interface</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7" id="17"/>
          <p:cNvSpPr/>
          <p:nvPr/>
        </p:nvSpPr>
        <p:spPr>
          <a:xfrm flipH="false" flipV="false" rot="0">
            <a:off x="2061068" y="2371030"/>
            <a:ext cx="14647625" cy="7121497"/>
          </a:xfrm>
          <a:custGeom>
            <a:avLst/>
            <a:gdLst/>
            <a:ahLst/>
            <a:cxnLst/>
            <a:rect r="r" b="b" t="t" l="l"/>
            <a:pathLst>
              <a:path h="7121497" w="14647625">
                <a:moveTo>
                  <a:pt x="0" y="0"/>
                </a:moveTo>
                <a:lnTo>
                  <a:pt x="14647626" y="0"/>
                </a:lnTo>
                <a:lnTo>
                  <a:pt x="14647626" y="7121497"/>
                </a:lnTo>
                <a:lnTo>
                  <a:pt x="0" y="7121497"/>
                </a:lnTo>
                <a:lnTo>
                  <a:pt x="0" y="0"/>
                </a:lnTo>
                <a:close/>
              </a:path>
            </a:pathLst>
          </a:custGeom>
          <a:blipFill>
            <a:blip r:embed="rId29"/>
            <a:stretch>
              <a:fillRect l="0" t="0" r="0" b="0"/>
            </a:stretch>
          </a:blipFill>
        </p:spPr>
      </p:sp>
      <p:grpSp>
        <p:nvGrpSpPr>
          <p:cNvPr name="Group 18" id="18"/>
          <p:cNvGrpSpPr/>
          <p:nvPr/>
        </p:nvGrpSpPr>
        <p:grpSpPr>
          <a:xfrm rot="0">
            <a:off x="1686576" y="3526053"/>
            <a:ext cx="15966809" cy="5856951"/>
            <a:chOff x="0" y="0"/>
            <a:chExt cx="4205250" cy="1542571"/>
          </a:xfrm>
        </p:grpSpPr>
        <p:sp>
          <p:nvSpPr>
            <p:cNvPr name="Freeform 19" id="19"/>
            <p:cNvSpPr/>
            <p:nvPr/>
          </p:nvSpPr>
          <p:spPr>
            <a:xfrm flipH="false" flipV="false" rot="0">
              <a:off x="0" y="0"/>
              <a:ext cx="4205250" cy="1542571"/>
            </a:xfrm>
            <a:custGeom>
              <a:avLst/>
              <a:gdLst/>
              <a:ahLst/>
              <a:cxnLst/>
              <a:rect r="r" b="b" t="t" l="l"/>
              <a:pathLst>
                <a:path h="1542571" w="4205250">
                  <a:moveTo>
                    <a:pt x="24729" y="0"/>
                  </a:moveTo>
                  <a:lnTo>
                    <a:pt x="4180522" y="0"/>
                  </a:lnTo>
                  <a:cubicBezTo>
                    <a:pt x="4194179" y="0"/>
                    <a:pt x="4205250" y="11071"/>
                    <a:pt x="4205250" y="24729"/>
                  </a:cubicBezTo>
                  <a:lnTo>
                    <a:pt x="4205250" y="1517843"/>
                  </a:lnTo>
                  <a:cubicBezTo>
                    <a:pt x="4205250" y="1524401"/>
                    <a:pt x="4202645" y="1530691"/>
                    <a:pt x="4198007" y="1535329"/>
                  </a:cubicBezTo>
                  <a:cubicBezTo>
                    <a:pt x="4193370" y="1539966"/>
                    <a:pt x="4187080" y="1542571"/>
                    <a:pt x="4180522" y="1542571"/>
                  </a:cubicBezTo>
                  <a:lnTo>
                    <a:pt x="24729" y="1542571"/>
                  </a:lnTo>
                  <a:cubicBezTo>
                    <a:pt x="11071" y="1542571"/>
                    <a:pt x="0" y="1531500"/>
                    <a:pt x="0" y="1517843"/>
                  </a:cubicBezTo>
                  <a:lnTo>
                    <a:pt x="0" y="24729"/>
                  </a:lnTo>
                  <a:cubicBezTo>
                    <a:pt x="0" y="11071"/>
                    <a:pt x="11071" y="0"/>
                    <a:pt x="24729" y="0"/>
                  </a:cubicBezTo>
                  <a:close/>
                </a:path>
              </a:pathLst>
            </a:custGeom>
            <a:solidFill>
              <a:srgbClr val="000000">
                <a:alpha val="0"/>
              </a:srgbClr>
            </a:solidFill>
            <a:ln w="38100" cap="rnd">
              <a:solidFill>
                <a:srgbClr val="FF5757"/>
              </a:solidFill>
              <a:prstDash val="dash"/>
              <a:round/>
            </a:ln>
          </p:spPr>
        </p:sp>
        <p:sp>
          <p:nvSpPr>
            <p:cNvPr name="TextBox 20" id="20"/>
            <p:cNvSpPr txBox="true"/>
            <p:nvPr/>
          </p:nvSpPr>
          <p:spPr>
            <a:xfrm>
              <a:off x="0" y="-57150"/>
              <a:ext cx="4205250" cy="1599721"/>
            </a:xfrm>
            <a:prstGeom prst="rect">
              <a:avLst/>
            </a:prstGeom>
          </p:spPr>
          <p:txBody>
            <a:bodyPr anchor="ctr" rtlCol="false" tIns="50800" lIns="50800" bIns="50800" rIns="50800"/>
            <a:lstStyle/>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ctr">
                <a:lnSpc>
                  <a:spcPts val="2340"/>
                </a:lnSpc>
              </a:pPr>
            </a:p>
            <a:p>
              <a:pPr algn="r">
                <a:lnSpc>
                  <a:spcPts val="2340"/>
                </a:lnSpc>
              </a:pPr>
              <a:r>
                <a:rPr lang="en-US" sz="1500">
                  <a:solidFill>
                    <a:srgbClr val="000000"/>
                  </a:solidFill>
                  <a:latin typeface="DM Sans"/>
                </a:rPr>
                <a:t>                                          </a:t>
              </a:r>
            </a:p>
            <a:p>
              <a:pPr algn="r">
                <a:lnSpc>
                  <a:spcPts val="2340"/>
                </a:lnSpc>
              </a:pPr>
            </a:p>
            <a:p>
              <a:pPr algn="r">
                <a:lnSpc>
                  <a:spcPts val="2340"/>
                </a:lnSpc>
              </a:pPr>
            </a:p>
          </p:txBody>
        </p:sp>
      </p:grpSp>
      <p:sp>
        <p:nvSpPr>
          <p:cNvPr name="AutoShape 21" id="21"/>
          <p:cNvSpPr/>
          <p:nvPr/>
        </p:nvSpPr>
        <p:spPr>
          <a:xfrm>
            <a:off x="16119662" y="2145813"/>
            <a:ext cx="49670" cy="627878"/>
          </a:xfrm>
          <a:prstGeom prst="line">
            <a:avLst/>
          </a:prstGeom>
          <a:ln cap="flat" w="38100">
            <a:solidFill>
              <a:srgbClr val="FF5757"/>
            </a:solidFill>
            <a:prstDash val="solid"/>
            <a:headEnd type="none" len="sm" w="sm"/>
            <a:tailEnd type="arrow" len="sm" w="med"/>
          </a:ln>
        </p:spPr>
      </p:sp>
      <p:sp>
        <p:nvSpPr>
          <p:cNvPr name="AutoShape 22" id="22"/>
          <p:cNvSpPr/>
          <p:nvPr/>
        </p:nvSpPr>
        <p:spPr>
          <a:xfrm flipV="true">
            <a:off x="7652968" y="4337039"/>
            <a:ext cx="0" cy="696125"/>
          </a:xfrm>
          <a:prstGeom prst="line">
            <a:avLst/>
          </a:prstGeom>
          <a:ln cap="flat" w="38100">
            <a:solidFill>
              <a:srgbClr val="FF5757"/>
            </a:solidFill>
            <a:prstDash val="solid"/>
            <a:headEnd type="none" len="sm" w="sm"/>
            <a:tailEnd type="arrow" len="sm" w="med"/>
          </a:ln>
        </p:spPr>
      </p:sp>
      <p:sp>
        <p:nvSpPr>
          <p:cNvPr name="AutoShape 23" id="23"/>
          <p:cNvSpPr/>
          <p:nvPr/>
        </p:nvSpPr>
        <p:spPr>
          <a:xfrm>
            <a:off x="13933999" y="2145813"/>
            <a:ext cx="281206" cy="627878"/>
          </a:xfrm>
          <a:prstGeom prst="line">
            <a:avLst/>
          </a:prstGeom>
          <a:ln cap="flat" w="38100">
            <a:solidFill>
              <a:srgbClr val="FF5757"/>
            </a:solidFill>
            <a:prstDash val="solid"/>
            <a:headEnd type="none" len="sm" w="sm"/>
            <a:tailEnd type="arrow" len="sm" w="med"/>
          </a:ln>
        </p:spPr>
      </p:sp>
      <p:sp>
        <p:nvSpPr>
          <p:cNvPr name="Freeform 24" id="24"/>
          <p:cNvSpPr/>
          <p:nvPr/>
        </p:nvSpPr>
        <p:spPr>
          <a:xfrm flipH="false" flipV="false" rot="0">
            <a:off x="4577028" y="6660946"/>
            <a:ext cx="13402244" cy="3337493"/>
          </a:xfrm>
          <a:custGeom>
            <a:avLst/>
            <a:gdLst/>
            <a:ahLst/>
            <a:cxnLst/>
            <a:rect r="r" b="b" t="t" l="l"/>
            <a:pathLst>
              <a:path h="3337493" w="13402244">
                <a:moveTo>
                  <a:pt x="0" y="0"/>
                </a:moveTo>
                <a:lnTo>
                  <a:pt x="13402243" y="0"/>
                </a:lnTo>
                <a:lnTo>
                  <a:pt x="13402243" y="3337493"/>
                </a:lnTo>
                <a:lnTo>
                  <a:pt x="0" y="3337493"/>
                </a:lnTo>
                <a:lnTo>
                  <a:pt x="0" y="0"/>
                </a:lnTo>
                <a:close/>
              </a:path>
            </a:pathLst>
          </a:custGeom>
          <a:blipFill>
            <a:blip r:embed="rId30"/>
            <a:stretch>
              <a:fillRect l="0" t="-18615" r="0" b="0"/>
            </a:stretch>
          </a:blipFill>
          <a:ln w="38100" cap="sq">
            <a:solidFill>
              <a:srgbClr val="8AB7E2"/>
            </a:solidFill>
            <a:prstDash val="dash"/>
            <a:miter/>
          </a:ln>
        </p:spPr>
      </p:sp>
      <p:sp>
        <p:nvSpPr>
          <p:cNvPr name="TextBox 25" id="25"/>
          <p:cNvSpPr txBox="true"/>
          <p:nvPr/>
        </p:nvSpPr>
        <p:spPr>
          <a:xfrm rot="0">
            <a:off x="15215595" y="1477146"/>
            <a:ext cx="1648134" cy="579120"/>
          </a:xfrm>
          <a:prstGeom prst="rect">
            <a:avLst/>
          </a:prstGeom>
        </p:spPr>
        <p:txBody>
          <a:bodyPr anchor="t" rtlCol="false" tIns="0" lIns="0" bIns="0" rIns="0">
            <a:spAutoFit/>
          </a:bodyPr>
          <a:lstStyle/>
          <a:p>
            <a:pPr algn="ctr">
              <a:lnSpc>
                <a:spcPts val="2340"/>
              </a:lnSpc>
              <a:spcBef>
                <a:spcPct val="0"/>
              </a:spcBef>
            </a:pPr>
            <a:r>
              <a:rPr lang="en-US" sz="1500">
                <a:solidFill>
                  <a:srgbClr val="FF5757"/>
                </a:solidFill>
                <a:latin typeface="DM Sans Bold"/>
              </a:rPr>
              <a:t>Sign Up, Log In, Log Out Button</a:t>
            </a:r>
          </a:p>
        </p:txBody>
      </p:sp>
      <p:sp>
        <p:nvSpPr>
          <p:cNvPr name="TextBox 26" id="26"/>
          <p:cNvSpPr txBox="true"/>
          <p:nvPr/>
        </p:nvSpPr>
        <p:spPr>
          <a:xfrm rot="0">
            <a:off x="6847951" y="5086350"/>
            <a:ext cx="1648134" cy="283845"/>
          </a:xfrm>
          <a:prstGeom prst="rect">
            <a:avLst/>
          </a:prstGeom>
        </p:spPr>
        <p:txBody>
          <a:bodyPr anchor="t" rtlCol="false" tIns="0" lIns="0" bIns="0" rIns="0">
            <a:spAutoFit/>
          </a:bodyPr>
          <a:lstStyle/>
          <a:p>
            <a:pPr algn="ctr">
              <a:lnSpc>
                <a:spcPts val="2340"/>
              </a:lnSpc>
              <a:spcBef>
                <a:spcPct val="0"/>
              </a:spcBef>
            </a:pPr>
            <a:r>
              <a:rPr lang="en-US" sz="1500">
                <a:solidFill>
                  <a:srgbClr val="FF5757"/>
                </a:solidFill>
                <a:latin typeface="DM Sans Bold"/>
              </a:rPr>
              <a:t>Track Order </a:t>
            </a:r>
          </a:p>
        </p:txBody>
      </p:sp>
      <p:sp>
        <p:nvSpPr>
          <p:cNvPr name="TextBox 27" id="27"/>
          <p:cNvSpPr txBox="true"/>
          <p:nvPr/>
        </p:nvSpPr>
        <p:spPr>
          <a:xfrm rot="0">
            <a:off x="9741546" y="1345886"/>
            <a:ext cx="4076270" cy="874395"/>
          </a:xfrm>
          <a:prstGeom prst="rect">
            <a:avLst/>
          </a:prstGeom>
        </p:spPr>
        <p:txBody>
          <a:bodyPr anchor="t" rtlCol="false" tIns="0" lIns="0" bIns="0" rIns="0">
            <a:spAutoFit/>
          </a:bodyPr>
          <a:lstStyle/>
          <a:p>
            <a:pPr algn="ctr">
              <a:lnSpc>
                <a:spcPts val="2340"/>
              </a:lnSpc>
              <a:spcBef>
                <a:spcPct val="0"/>
              </a:spcBef>
            </a:pPr>
            <a:r>
              <a:rPr lang="en-US" sz="1500">
                <a:solidFill>
                  <a:srgbClr val="FF5757"/>
                </a:solidFill>
                <a:latin typeface="DM Sans Bold"/>
              </a:rPr>
              <a:t>This page collects shipping Info, provides recommendation, creates orders and redirects user to payment processing page </a:t>
            </a:r>
          </a:p>
        </p:txBody>
      </p:sp>
      <p:sp>
        <p:nvSpPr>
          <p:cNvPr name="TextBox 28" id="28"/>
          <p:cNvSpPr txBox="true"/>
          <p:nvPr/>
        </p:nvSpPr>
        <p:spPr>
          <a:xfrm rot="0">
            <a:off x="15793009" y="3840665"/>
            <a:ext cx="1701801" cy="579120"/>
          </a:xfrm>
          <a:prstGeom prst="rect">
            <a:avLst/>
          </a:prstGeom>
        </p:spPr>
        <p:txBody>
          <a:bodyPr anchor="t" rtlCol="false" tIns="0" lIns="0" bIns="0" rIns="0">
            <a:spAutoFit/>
          </a:bodyPr>
          <a:lstStyle/>
          <a:p>
            <a:pPr algn="ctr">
              <a:lnSpc>
                <a:spcPts val="2340"/>
              </a:lnSpc>
              <a:spcBef>
                <a:spcPct val="0"/>
              </a:spcBef>
            </a:pPr>
            <a:r>
              <a:rPr lang="en-US" sz="1500">
                <a:solidFill>
                  <a:srgbClr val="FF5757"/>
                </a:solidFill>
                <a:latin typeface="DM Sans Bold"/>
              </a:rPr>
              <a:t>Home Page without Login</a:t>
            </a:r>
          </a:p>
        </p:txBody>
      </p:sp>
      <p:sp>
        <p:nvSpPr>
          <p:cNvPr name="TextBox 29" id="29"/>
          <p:cNvSpPr txBox="true"/>
          <p:nvPr/>
        </p:nvSpPr>
        <p:spPr>
          <a:xfrm rot="0">
            <a:off x="6677391" y="6709318"/>
            <a:ext cx="1251367" cy="579120"/>
          </a:xfrm>
          <a:prstGeom prst="rect">
            <a:avLst/>
          </a:prstGeom>
        </p:spPr>
        <p:txBody>
          <a:bodyPr anchor="t" rtlCol="false" tIns="0" lIns="0" bIns="0" rIns="0">
            <a:spAutoFit/>
          </a:bodyPr>
          <a:lstStyle/>
          <a:p>
            <a:pPr algn="ctr">
              <a:lnSpc>
                <a:spcPts val="2340"/>
              </a:lnSpc>
              <a:spcBef>
                <a:spcPct val="0"/>
              </a:spcBef>
            </a:pPr>
            <a:r>
              <a:rPr lang="en-US" sz="1500">
                <a:solidFill>
                  <a:srgbClr val="8AB7E2"/>
                </a:solidFill>
                <a:latin typeface="DM Sans Bold"/>
              </a:rPr>
              <a:t>Home Page after Login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3791035"/>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719143" y="3525888"/>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1352989" y="3540007"/>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0085296" y="3540007"/>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3" id="13"/>
          <p:cNvSpPr txBox="true"/>
          <p:nvPr/>
        </p:nvSpPr>
        <p:spPr>
          <a:xfrm rot="0">
            <a:off x="3743376" y="2042674"/>
            <a:ext cx="10527478"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Technology Stack</a:t>
            </a:r>
          </a:p>
        </p:txBody>
      </p:sp>
      <p:sp>
        <p:nvSpPr>
          <p:cNvPr name="TextBox 14" id="14"/>
          <p:cNvSpPr txBox="true"/>
          <p:nvPr/>
        </p:nvSpPr>
        <p:spPr>
          <a:xfrm rot="0">
            <a:off x="1352989" y="4237686"/>
            <a:ext cx="2197323" cy="498984"/>
          </a:xfrm>
          <a:prstGeom prst="rect">
            <a:avLst/>
          </a:prstGeom>
        </p:spPr>
        <p:txBody>
          <a:bodyPr anchor="t" rtlCol="false" tIns="0" lIns="0" bIns="0" rIns="0">
            <a:spAutoFit/>
          </a:bodyPr>
          <a:lstStyle/>
          <a:p>
            <a:pPr algn="l">
              <a:lnSpc>
                <a:spcPts val="3811"/>
              </a:lnSpc>
            </a:pPr>
            <a:r>
              <a:rPr lang="en-US" sz="3700">
                <a:solidFill>
                  <a:srgbClr val="000000"/>
                </a:solidFill>
                <a:latin typeface="DM Sans Bold"/>
              </a:rPr>
              <a:t>Frontend</a:t>
            </a:r>
          </a:p>
        </p:txBody>
      </p:sp>
      <p:sp>
        <p:nvSpPr>
          <p:cNvPr name="TextBox 15" id="15"/>
          <p:cNvSpPr txBox="true"/>
          <p:nvPr/>
        </p:nvSpPr>
        <p:spPr>
          <a:xfrm rot="0">
            <a:off x="5719143" y="4200780"/>
            <a:ext cx="2197323" cy="498984"/>
          </a:xfrm>
          <a:prstGeom prst="rect">
            <a:avLst/>
          </a:prstGeom>
        </p:spPr>
        <p:txBody>
          <a:bodyPr anchor="t" rtlCol="false" tIns="0" lIns="0" bIns="0" rIns="0">
            <a:spAutoFit/>
          </a:bodyPr>
          <a:lstStyle/>
          <a:p>
            <a:pPr algn="l">
              <a:lnSpc>
                <a:spcPts val="3811"/>
              </a:lnSpc>
            </a:pPr>
            <a:r>
              <a:rPr lang="en-US" sz="3700">
                <a:solidFill>
                  <a:srgbClr val="000000"/>
                </a:solidFill>
                <a:latin typeface="DM Sans Bold"/>
              </a:rPr>
              <a:t>Backend</a:t>
            </a:r>
          </a:p>
        </p:txBody>
      </p:sp>
      <p:sp>
        <p:nvSpPr>
          <p:cNvPr name="TextBox 16" id="16"/>
          <p:cNvSpPr txBox="true"/>
          <p:nvPr/>
        </p:nvSpPr>
        <p:spPr>
          <a:xfrm rot="0">
            <a:off x="1352989" y="4817992"/>
            <a:ext cx="3604879"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Programming Languages: </a:t>
            </a:r>
          </a:p>
          <a:p>
            <a:pPr algn="l" marL="323850" indent="-161925" lvl="1">
              <a:lnSpc>
                <a:spcPts val="2340"/>
              </a:lnSpc>
              <a:buFont typeface="Arial"/>
              <a:buChar char="•"/>
            </a:pPr>
            <a:r>
              <a:rPr lang="en-US" sz="1500">
                <a:solidFill>
                  <a:srgbClr val="000000"/>
                </a:solidFill>
                <a:latin typeface="DM Sans"/>
              </a:rPr>
              <a:t>JavaScript</a:t>
            </a:r>
          </a:p>
          <a:p>
            <a:pPr algn="l">
              <a:lnSpc>
                <a:spcPts val="2340"/>
              </a:lnSpc>
            </a:pPr>
            <a:r>
              <a:rPr lang="en-US" sz="1500">
                <a:solidFill>
                  <a:srgbClr val="000000"/>
                </a:solidFill>
                <a:latin typeface="DM Sans"/>
              </a:rPr>
              <a:t>Framework and Libraries:</a:t>
            </a:r>
          </a:p>
          <a:p>
            <a:pPr algn="l" marL="323850" indent="-161925" lvl="1">
              <a:lnSpc>
                <a:spcPts val="2340"/>
              </a:lnSpc>
              <a:buFont typeface="Arial"/>
              <a:buChar char="•"/>
            </a:pPr>
            <a:r>
              <a:rPr lang="en-US" sz="1500">
                <a:solidFill>
                  <a:srgbClr val="000000"/>
                </a:solidFill>
                <a:latin typeface="DM Sans"/>
              </a:rPr>
              <a:t>React </a:t>
            </a:r>
          </a:p>
          <a:p>
            <a:pPr algn="l" marL="323850" indent="-161925" lvl="1">
              <a:lnSpc>
                <a:spcPts val="2340"/>
              </a:lnSpc>
              <a:buFont typeface="Arial"/>
              <a:buChar char="•"/>
            </a:pPr>
            <a:r>
              <a:rPr lang="en-US" sz="1500">
                <a:solidFill>
                  <a:srgbClr val="000000"/>
                </a:solidFill>
                <a:latin typeface="DM Sans"/>
              </a:rPr>
              <a:t>Ant Design</a:t>
            </a:r>
          </a:p>
          <a:p>
            <a:pPr algn="l">
              <a:lnSpc>
                <a:spcPts val="2340"/>
              </a:lnSpc>
            </a:pPr>
          </a:p>
        </p:txBody>
      </p:sp>
      <p:sp>
        <p:nvSpPr>
          <p:cNvPr name="TextBox 17" id="17"/>
          <p:cNvSpPr txBox="true"/>
          <p:nvPr/>
        </p:nvSpPr>
        <p:spPr>
          <a:xfrm rot="0">
            <a:off x="5695570" y="4817992"/>
            <a:ext cx="3958057" cy="4417695"/>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Programming Languages: </a:t>
            </a:r>
          </a:p>
          <a:p>
            <a:pPr algn="l" marL="323850" indent="-161925" lvl="1">
              <a:lnSpc>
                <a:spcPts val="2340"/>
              </a:lnSpc>
              <a:buFont typeface="Arial"/>
              <a:buChar char="•"/>
            </a:pPr>
            <a:r>
              <a:rPr lang="en-US" sz="1500">
                <a:solidFill>
                  <a:srgbClr val="000000"/>
                </a:solidFill>
                <a:latin typeface="DM Sans"/>
              </a:rPr>
              <a:t>Go (Golang)</a:t>
            </a:r>
          </a:p>
          <a:p>
            <a:pPr algn="l">
              <a:lnSpc>
                <a:spcPts val="2340"/>
              </a:lnSpc>
            </a:pPr>
            <a:r>
              <a:rPr lang="en-US" sz="1500">
                <a:solidFill>
                  <a:srgbClr val="000000"/>
                </a:solidFill>
                <a:latin typeface="DM Sans"/>
              </a:rPr>
              <a:t>Frameworks and Libraries: </a:t>
            </a:r>
          </a:p>
          <a:p>
            <a:pPr algn="l" marL="323850" indent="-161925" lvl="1">
              <a:lnSpc>
                <a:spcPts val="2340"/>
              </a:lnSpc>
              <a:buFont typeface="Arial"/>
              <a:buChar char="•"/>
            </a:pPr>
            <a:r>
              <a:rPr lang="en-US" sz="1500">
                <a:solidFill>
                  <a:srgbClr val="000000"/>
                </a:solidFill>
                <a:latin typeface="DM Sans"/>
              </a:rPr>
              <a:t>Go package http, url, sql, json, etc.</a:t>
            </a:r>
          </a:p>
          <a:p>
            <a:pPr algn="l">
              <a:lnSpc>
                <a:spcPts val="2340"/>
              </a:lnSpc>
            </a:pPr>
            <a:r>
              <a:rPr lang="en-US" sz="1500">
                <a:solidFill>
                  <a:srgbClr val="000000"/>
                </a:solidFill>
                <a:latin typeface="DM Sans"/>
              </a:rPr>
              <a:t>Authentication and Security: </a:t>
            </a:r>
          </a:p>
          <a:p>
            <a:pPr algn="l" marL="323850" indent="-161925" lvl="1">
              <a:lnSpc>
                <a:spcPts val="2340"/>
              </a:lnSpc>
              <a:buFont typeface="Arial"/>
              <a:buChar char="•"/>
            </a:pPr>
            <a:r>
              <a:rPr lang="en-US" sz="1500">
                <a:solidFill>
                  <a:srgbClr val="000000"/>
                </a:solidFill>
                <a:latin typeface="DM Sans"/>
              </a:rPr>
              <a:t>Middleware for JSON Web Token (JWT) </a:t>
            </a:r>
          </a:p>
          <a:p>
            <a:pPr algn="l">
              <a:lnSpc>
                <a:spcPts val="2340"/>
              </a:lnSpc>
            </a:pPr>
            <a:r>
              <a:rPr lang="en-US" sz="1500">
                <a:solidFill>
                  <a:srgbClr val="000000"/>
                </a:solidFill>
                <a:latin typeface="DM Sans"/>
              </a:rPr>
              <a:t>Utility Libraries: </a:t>
            </a:r>
          </a:p>
          <a:p>
            <a:pPr algn="l" marL="323850" indent="-161925" lvl="1">
              <a:lnSpc>
                <a:spcPts val="2340"/>
              </a:lnSpc>
              <a:buFont typeface="Arial"/>
              <a:buChar char="•"/>
            </a:pPr>
            <a:r>
              <a:rPr lang="en-US" sz="1500">
                <a:solidFill>
                  <a:srgbClr val="000000"/>
                </a:solidFill>
                <a:latin typeface="DM Sans"/>
              </a:rPr>
              <a:t>uuid</a:t>
            </a:r>
          </a:p>
          <a:p>
            <a:pPr algn="l">
              <a:lnSpc>
                <a:spcPts val="2340"/>
              </a:lnSpc>
            </a:pPr>
            <a:r>
              <a:rPr lang="en-US" sz="1500">
                <a:solidFill>
                  <a:srgbClr val="000000"/>
                </a:solidFill>
                <a:latin typeface="DM Sans"/>
              </a:rPr>
              <a:t>Routing and Middleware: </a:t>
            </a:r>
          </a:p>
          <a:p>
            <a:pPr algn="l" marL="323850" indent="-161925" lvl="1">
              <a:lnSpc>
                <a:spcPts val="2340"/>
              </a:lnSpc>
              <a:buFont typeface="Arial"/>
              <a:buChar char="•"/>
            </a:pPr>
            <a:r>
              <a:rPr lang="en-US" sz="1500">
                <a:solidFill>
                  <a:srgbClr val="000000"/>
                </a:solidFill>
                <a:latin typeface="DM Sans"/>
              </a:rPr>
              <a:t>Gorilla Web Toolkit</a:t>
            </a:r>
          </a:p>
          <a:p>
            <a:pPr algn="l">
              <a:lnSpc>
                <a:spcPts val="2340"/>
              </a:lnSpc>
            </a:pPr>
            <a:r>
              <a:rPr lang="en-US" sz="1500">
                <a:solidFill>
                  <a:srgbClr val="000000"/>
                </a:solidFill>
                <a:latin typeface="DM Sans"/>
              </a:rPr>
              <a:t>Payment Processing</a:t>
            </a:r>
          </a:p>
          <a:p>
            <a:pPr algn="l" marL="323850" indent="-161925" lvl="1">
              <a:lnSpc>
                <a:spcPts val="2340"/>
              </a:lnSpc>
              <a:buFont typeface="Arial"/>
              <a:buChar char="•"/>
            </a:pPr>
            <a:r>
              <a:rPr lang="en-US" sz="1500">
                <a:solidFill>
                  <a:srgbClr val="000000"/>
                </a:solidFill>
                <a:latin typeface="DM Sans"/>
              </a:rPr>
              <a:t>Strip API</a:t>
            </a:r>
          </a:p>
          <a:p>
            <a:pPr algn="l">
              <a:lnSpc>
                <a:spcPts val="2340"/>
              </a:lnSpc>
            </a:pPr>
            <a:r>
              <a:rPr lang="en-US" sz="1500">
                <a:solidFill>
                  <a:srgbClr val="000000"/>
                </a:solidFill>
                <a:latin typeface="DM Sans"/>
              </a:rPr>
              <a:t>Map Routing:</a:t>
            </a:r>
          </a:p>
          <a:p>
            <a:pPr algn="l" marL="323850" indent="-161925" lvl="1">
              <a:lnSpc>
                <a:spcPts val="2340"/>
              </a:lnSpc>
              <a:buFont typeface="Arial"/>
              <a:buChar char="•"/>
            </a:pPr>
            <a:r>
              <a:rPr lang="en-US" sz="1500">
                <a:solidFill>
                  <a:srgbClr val="000000"/>
                </a:solidFill>
                <a:latin typeface="DM Sans"/>
              </a:rPr>
              <a:t>Distance Matrix API</a:t>
            </a:r>
          </a:p>
          <a:p>
            <a:pPr algn="l">
              <a:lnSpc>
                <a:spcPts val="2340"/>
              </a:lnSpc>
            </a:pPr>
          </a:p>
        </p:txBody>
      </p:sp>
      <p:sp>
        <p:nvSpPr>
          <p:cNvPr name="TextBox 18" id="18"/>
          <p:cNvSpPr txBox="true"/>
          <p:nvPr/>
        </p:nvSpPr>
        <p:spPr>
          <a:xfrm rot="0">
            <a:off x="10085296" y="4178244"/>
            <a:ext cx="2197323" cy="487300"/>
          </a:xfrm>
          <a:prstGeom prst="rect">
            <a:avLst/>
          </a:prstGeom>
        </p:spPr>
        <p:txBody>
          <a:bodyPr anchor="t" rtlCol="false" tIns="0" lIns="0" bIns="0" rIns="0">
            <a:spAutoFit/>
          </a:bodyPr>
          <a:lstStyle/>
          <a:p>
            <a:pPr algn="l">
              <a:lnSpc>
                <a:spcPts val="3708"/>
              </a:lnSpc>
            </a:pPr>
            <a:r>
              <a:rPr lang="en-US" sz="3600">
                <a:solidFill>
                  <a:srgbClr val="000000"/>
                </a:solidFill>
                <a:latin typeface="DM Sans Bold"/>
              </a:rPr>
              <a:t>Database</a:t>
            </a:r>
          </a:p>
        </p:txBody>
      </p:sp>
      <p:sp>
        <p:nvSpPr>
          <p:cNvPr name="TextBox 19" id="19"/>
          <p:cNvSpPr txBox="true"/>
          <p:nvPr/>
        </p:nvSpPr>
        <p:spPr>
          <a:xfrm rot="0">
            <a:off x="10085296" y="4751269"/>
            <a:ext cx="2747991" cy="283845"/>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MySQL</a:t>
            </a:r>
          </a:p>
        </p:txBody>
      </p:sp>
      <p:sp>
        <p:nvSpPr>
          <p:cNvPr name="Freeform 20" id="20"/>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4" id="24"/>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5" id="25"/>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6" id="26"/>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7" id="27"/>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28" id="28"/>
          <p:cNvSpPr txBox="true"/>
          <p:nvPr/>
        </p:nvSpPr>
        <p:spPr>
          <a:xfrm rot="0">
            <a:off x="14451450" y="4249369"/>
            <a:ext cx="2524912" cy="487300"/>
          </a:xfrm>
          <a:prstGeom prst="rect">
            <a:avLst/>
          </a:prstGeom>
        </p:spPr>
        <p:txBody>
          <a:bodyPr anchor="t" rtlCol="false" tIns="0" lIns="0" bIns="0" rIns="0">
            <a:spAutoFit/>
          </a:bodyPr>
          <a:lstStyle/>
          <a:p>
            <a:pPr algn="l">
              <a:lnSpc>
                <a:spcPts val="3708"/>
              </a:lnSpc>
            </a:pPr>
            <a:r>
              <a:rPr lang="en-US" sz="3600">
                <a:solidFill>
                  <a:srgbClr val="000000"/>
                </a:solidFill>
                <a:latin typeface="DM Sans Bold"/>
              </a:rPr>
              <a:t>Other Tool</a:t>
            </a:r>
          </a:p>
        </p:txBody>
      </p:sp>
      <p:grpSp>
        <p:nvGrpSpPr>
          <p:cNvPr name="Group 29" id="29"/>
          <p:cNvGrpSpPr/>
          <p:nvPr/>
        </p:nvGrpSpPr>
        <p:grpSpPr>
          <a:xfrm rot="0">
            <a:off x="14451450" y="3540007"/>
            <a:ext cx="502056" cy="50205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31" id="3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32" id="32"/>
          <p:cNvSpPr txBox="true"/>
          <p:nvPr/>
        </p:nvSpPr>
        <p:spPr>
          <a:xfrm rot="0">
            <a:off x="14511309" y="4751269"/>
            <a:ext cx="2747991" cy="283845"/>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Docker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2859405"/>
            <a:ext cx="8751165"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Demonstration</a:t>
            </a:r>
          </a:p>
        </p:txBody>
      </p:sp>
      <p:sp>
        <p:nvSpPr>
          <p:cNvPr name="TextBox 6" id="6"/>
          <p:cNvSpPr txBox="true"/>
          <p:nvPr/>
        </p:nvSpPr>
        <p:spPr>
          <a:xfrm rot="0">
            <a:off x="1600497" y="4416005"/>
            <a:ext cx="7707571" cy="2657475"/>
          </a:xfrm>
          <a:prstGeom prst="rect">
            <a:avLst/>
          </a:prstGeom>
        </p:spPr>
        <p:txBody>
          <a:bodyPr anchor="t" rtlCol="false" tIns="0" lIns="0" bIns="0" rIns="0">
            <a:spAutoFit/>
          </a:bodyPr>
          <a:lstStyle/>
          <a:p>
            <a:pPr algn="l" marL="431799" indent="-215899" lvl="1">
              <a:lnSpc>
                <a:spcPts val="2699"/>
              </a:lnSpc>
              <a:buFont typeface="Arial"/>
              <a:buChar char="•"/>
            </a:pPr>
            <a:r>
              <a:rPr lang="en-US" sz="1999" spc="119">
                <a:solidFill>
                  <a:srgbClr val="000000"/>
                </a:solidFill>
                <a:latin typeface="DM Sans"/>
              </a:rPr>
              <a:t>Sign Up &amp; Sign In</a:t>
            </a:r>
          </a:p>
          <a:p>
            <a:pPr algn="l" marL="431799" indent="-215899" lvl="1">
              <a:lnSpc>
                <a:spcPts val="2699"/>
              </a:lnSpc>
              <a:buFont typeface="Arial"/>
              <a:buChar char="•"/>
            </a:pPr>
            <a:r>
              <a:rPr lang="en-US" sz="1999" spc="119">
                <a:solidFill>
                  <a:srgbClr val="000000"/>
                </a:solidFill>
                <a:latin typeface="DM Sans"/>
              </a:rPr>
              <a:t>Enter Shipping Info</a:t>
            </a:r>
          </a:p>
          <a:p>
            <a:pPr algn="l" marL="431799" indent="-215899" lvl="1">
              <a:lnSpc>
                <a:spcPts val="2699"/>
              </a:lnSpc>
              <a:buFont typeface="Arial"/>
              <a:buChar char="•"/>
            </a:pPr>
            <a:r>
              <a:rPr lang="en-US" sz="1999" spc="119">
                <a:solidFill>
                  <a:srgbClr val="000000"/>
                </a:solidFill>
                <a:latin typeface="DM Sans"/>
              </a:rPr>
              <a:t>Get Recommendation</a:t>
            </a:r>
          </a:p>
          <a:p>
            <a:pPr algn="l" marL="431799" indent="-215899" lvl="1">
              <a:lnSpc>
                <a:spcPts val="2699"/>
              </a:lnSpc>
              <a:buFont typeface="Arial"/>
              <a:buChar char="•"/>
            </a:pPr>
            <a:r>
              <a:rPr lang="en-US" sz="1999" spc="119">
                <a:solidFill>
                  <a:srgbClr val="000000"/>
                </a:solidFill>
                <a:latin typeface="DM Sans"/>
              </a:rPr>
              <a:t>Submit Order</a:t>
            </a:r>
          </a:p>
          <a:p>
            <a:pPr algn="l" marL="431799" indent="-215899" lvl="1">
              <a:lnSpc>
                <a:spcPts val="2699"/>
              </a:lnSpc>
              <a:buFont typeface="Arial"/>
              <a:buChar char="•"/>
            </a:pPr>
            <a:r>
              <a:rPr lang="en-US" sz="1999" spc="119">
                <a:solidFill>
                  <a:srgbClr val="000000"/>
                </a:solidFill>
                <a:latin typeface="DM Sans"/>
              </a:rPr>
              <a:t>Process Payment</a:t>
            </a:r>
          </a:p>
          <a:p>
            <a:pPr algn="l" marL="431799" indent="-215899" lvl="1">
              <a:lnSpc>
                <a:spcPts val="2699"/>
              </a:lnSpc>
              <a:buFont typeface="Arial"/>
              <a:buChar char="•"/>
            </a:pPr>
            <a:r>
              <a:rPr lang="en-US" sz="1999" spc="119">
                <a:solidFill>
                  <a:srgbClr val="000000"/>
                </a:solidFill>
                <a:latin typeface="DM Sans"/>
              </a:rPr>
              <a:t>Order History</a:t>
            </a:r>
          </a:p>
          <a:p>
            <a:pPr algn="l" marL="431799" indent="-215899" lvl="1">
              <a:lnSpc>
                <a:spcPts val="2699"/>
              </a:lnSpc>
              <a:buFont typeface="Arial"/>
              <a:buChar char="•"/>
            </a:pPr>
            <a:r>
              <a:rPr lang="en-US" sz="1999" spc="119">
                <a:solidFill>
                  <a:srgbClr val="000000"/>
                </a:solidFill>
                <a:latin typeface="DM Sans"/>
              </a:rPr>
              <a:t>Track Order </a:t>
            </a:r>
          </a:p>
          <a:p>
            <a:pPr algn="l" marL="0" indent="0" lvl="0">
              <a:lnSpc>
                <a:spcPts val="26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2848075"/>
            <a:ext cx="5038071" cy="6180011"/>
            <a:chOff x="0" y="0"/>
            <a:chExt cx="1048738" cy="1286447"/>
          </a:xfrm>
        </p:grpSpPr>
        <p:sp>
          <p:nvSpPr>
            <p:cNvPr name="Freeform 4" id="4"/>
            <p:cNvSpPr/>
            <p:nvPr/>
          </p:nvSpPr>
          <p:spPr>
            <a:xfrm flipH="false" flipV="false" rot="0">
              <a:off x="0" y="0"/>
              <a:ext cx="1048738" cy="1286447"/>
            </a:xfrm>
            <a:custGeom>
              <a:avLst/>
              <a:gdLst/>
              <a:ahLst/>
              <a:cxnLst/>
              <a:rect r="r" b="b" t="t" l="l"/>
              <a:pathLst>
                <a:path h="1286447" w="1048738">
                  <a:moveTo>
                    <a:pt x="52247" y="0"/>
                  </a:moveTo>
                  <a:lnTo>
                    <a:pt x="996490" y="0"/>
                  </a:lnTo>
                  <a:cubicBezTo>
                    <a:pt x="1010347" y="0"/>
                    <a:pt x="1023636" y="5505"/>
                    <a:pt x="1033435" y="15303"/>
                  </a:cubicBezTo>
                  <a:cubicBezTo>
                    <a:pt x="1043233" y="25101"/>
                    <a:pt x="1048738" y="38390"/>
                    <a:pt x="1048738" y="52247"/>
                  </a:cubicBezTo>
                  <a:lnTo>
                    <a:pt x="1048738" y="1234199"/>
                  </a:lnTo>
                  <a:cubicBezTo>
                    <a:pt x="1048738" y="1248056"/>
                    <a:pt x="1043233" y="1261346"/>
                    <a:pt x="1033435" y="1271144"/>
                  </a:cubicBezTo>
                  <a:cubicBezTo>
                    <a:pt x="1023636" y="1280942"/>
                    <a:pt x="1010347" y="1286447"/>
                    <a:pt x="996490" y="1286447"/>
                  </a:cubicBezTo>
                  <a:lnTo>
                    <a:pt x="52247" y="1286447"/>
                  </a:lnTo>
                  <a:cubicBezTo>
                    <a:pt x="23392" y="1286447"/>
                    <a:pt x="0" y="1263055"/>
                    <a:pt x="0" y="123419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132454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016856" y="186793"/>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730727" y="2848075"/>
            <a:ext cx="5038071" cy="6180011"/>
            <a:chOff x="0" y="0"/>
            <a:chExt cx="1048738" cy="1286447"/>
          </a:xfrm>
        </p:grpSpPr>
        <p:sp>
          <p:nvSpPr>
            <p:cNvPr name="Freeform 8" id="8"/>
            <p:cNvSpPr/>
            <p:nvPr/>
          </p:nvSpPr>
          <p:spPr>
            <a:xfrm flipH="false" flipV="false" rot="0">
              <a:off x="0" y="0"/>
              <a:ext cx="1048738" cy="1286447"/>
            </a:xfrm>
            <a:custGeom>
              <a:avLst/>
              <a:gdLst/>
              <a:ahLst/>
              <a:cxnLst/>
              <a:rect r="r" b="b" t="t" l="l"/>
              <a:pathLst>
                <a:path h="1286447" w="1048738">
                  <a:moveTo>
                    <a:pt x="52247" y="0"/>
                  </a:moveTo>
                  <a:lnTo>
                    <a:pt x="996490" y="0"/>
                  </a:lnTo>
                  <a:cubicBezTo>
                    <a:pt x="1010347" y="0"/>
                    <a:pt x="1023636" y="5505"/>
                    <a:pt x="1033435" y="15303"/>
                  </a:cubicBezTo>
                  <a:cubicBezTo>
                    <a:pt x="1043233" y="25101"/>
                    <a:pt x="1048738" y="38390"/>
                    <a:pt x="1048738" y="52247"/>
                  </a:cubicBezTo>
                  <a:lnTo>
                    <a:pt x="1048738" y="1234199"/>
                  </a:lnTo>
                  <a:cubicBezTo>
                    <a:pt x="1048738" y="1248056"/>
                    <a:pt x="1043233" y="1261346"/>
                    <a:pt x="1033435" y="1271144"/>
                  </a:cubicBezTo>
                  <a:cubicBezTo>
                    <a:pt x="1023636" y="1280942"/>
                    <a:pt x="1010347" y="1286447"/>
                    <a:pt x="996490" y="1286447"/>
                  </a:cubicBezTo>
                  <a:lnTo>
                    <a:pt x="52247" y="1286447"/>
                  </a:lnTo>
                  <a:cubicBezTo>
                    <a:pt x="23392" y="1286447"/>
                    <a:pt x="0" y="1263055"/>
                    <a:pt x="0" y="123419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9" id="9"/>
            <p:cNvSpPr txBox="true"/>
            <p:nvPr/>
          </p:nvSpPr>
          <p:spPr>
            <a:xfrm>
              <a:off x="0" y="-38100"/>
              <a:ext cx="1048738" cy="132454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692531" y="2848075"/>
            <a:ext cx="5038071" cy="6180011"/>
            <a:chOff x="0" y="0"/>
            <a:chExt cx="1048738" cy="1286447"/>
          </a:xfrm>
        </p:grpSpPr>
        <p:sp>
          <p:nvSpPr>
            <p:cNvPr name="Freeform 11" id="11"/>
            <p:cNvSpPr/>
            <p:nvPr/>
          </p:nvSpPr>
          <p:spPr>
            <a:xfrm flipH="false" flipV="false" rot="0">
              <a:off x="0" y="0"/>
              <a:ext cx="1048738" cy="1286447"/>
            </a:xfrm>
            <a:custGeom>
              <a:avLst/>
              <a:gdLst/>
              <a:ahLst/>
              <a:cxnLst/>
              <a:rect r="r" b="b" t="t" l="l"/>
              <a:pathLst>
                <a:path h="1286447" w="1048738">
                  <a:moveTo>
                    <a:pt x="52247" y="0"/>
                  </a:moveTo>
                  <a:lnTo>
                    <a:pt x="996490" y="0"/>
                  </a:lnTo>
                  <a:cubicBezTo>
                    <a:pt x="1010347" y="0"/>
                    <a:pt x="1023636" y="5505"/>
                    <a:pt x="1033435" y="15303"/>
                  </a:cubicBezTo>
                  <a:cubicBezTo>
                    <a:pt x="1043233" y="25101"/>
                    <a:pt x="1048738" y="38390"/>
                    <a:pt x="1048738" y="52247"/>
                  </a:cubicBezTo>
                  <a:lnTo>
                    <a:pt x="1048738" y="1234199"/>
                  </a:lnTo>
                  <a:cubicBezTo>
                    <a:pt x="1048738" y="1248056"/>
                    <a:pt x="1043233" y="1261346"/>
                    <a:pt x="1033435" y="1271144"/>
                  </a:cubicBezTo>
                  <a:cubicBezTo>
                    <a:pt x="1023636" y="1280942"/>
                    <a:pt x="1010347" y="1286447"/>
                    <a:pt x="996490" y="1286447"/>
                  </a:cubicBezTo>
                  <a:lnTo>
                    <a:pt x="52247" y="1286447"/>
                  </a:lnTo>
                  <a:cubicBezTo>
                    <a:pt x="23392" y="1286447"/>
                    <a:pt x="0" y="1263055"/>
                    <a:pt x="0" y="123419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2" id="12"/>
            <p:cNvSpPr txBox="true"/>
            <p:nvPr/>
          </p:nvSpPr>
          <p:spPr>
            <a:xfrm>
              <a:off x="0" y="-38100"/>
              <a:ext cx="1048738" cy="132454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2848075"/>
            <a:ext cx="5038071" cy="668736"/>
            <a:chOff x="0" y="0"/>
            <a:chExt cx="1048738" cy="139206"/>
          </a:xfrm>
        </p:grpSpPr>
        <p:sp>
          <p:nvSpPr>
            <p:cNvPr name="Freeform 14" id="14"/>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5" id="15"/>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730727" y="2848075"/>
            <a:ext cx="5038071" cy="668736"/>
            <a:chOff x="0" y="0"/>
            <a:chExt cx="1048738" cy="139206"/>
          </a:xfrm>
        </p:grpSpPr>
        <p:sp>
          <p:nvSpPr>
            <p:cNvPr name="Freeform 17" id="17"/>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8" id="18"/>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692531" y="2856400"/>
            <a:ext cx="5038071" cy="668736"/>
            <a:chOff x="0" y="0"/>
            <a:chExt cx="1048738" cy="139206"/>
          </a:xfrm>
        </p:grpSpPr>
        <p:sp>
          <p:nvSpPr>
            <p:cNvPr name="Freeform 20" id="20"/>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1" id="21"/>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45712" y="3038780"/>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rPr>
              <a:t>Dispatching System</a:t>
            </a:r>
          </a:p>
        </p:txBody>
      </p:sp>
      <p:sp>
        <p:nvSpPr>
          <p:cNvPr name="TextBox 23" id="23"/>
          <p:cNvSpPr txBox="true"/>
          <p:nvPr/>
        </p:nvSpPr>
        <p:spPr>
          <a:xfrm rot="0">
            <a:off x="13101022" y="3038780"/>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rPr>
              <a:t>User Account Features</a:t>
            </a:r>
          </a:p>
        </p:txBody>
      </p:sp>
      <p:sp>
        <p:nvSpPr>
          <p:cNvPr name="TextBox 24" id="24"/>
          <p:cNvSpPr txBox="true"/>
          <p:nvPr/>
        </p:nvSpPr>
        <p:spPr>
          <a:xfrm rot="0">
            <a:off x="6935473" y="3030455"/>
            <a:ext cx="4519587"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rPr>
              <a:t>Order &amp; Recommendation System</a:t>
            </a:r>
          </a:p>
        </p:txBody>
      </p:sp>
      <p:sp>
        <p:nvSpPr>
          <p:cNvPr name="TextBox 25" id="25"/>
          <p:cNvSpPr txBox="true"/>
          <p:nvPr/>
        </p:nvSpPr>
        <p:spPr>
          <a:xfrm rot="0">
            <a:off x="1154682" y="3707311"/>
            <a:ext cx="4805167" cy="29317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Bold"/>
              </a:rPr>
              <a:t>Routing Perf</a:t>
            </a:r>
            <a:r>
              <a:rPr lang="en-US" sz="1600" spc="96" u="none">
                <a:solidFill>
                  <a:srgbClr val="000000"/>
                </a:solidFill>
                <a:latin typeface="DM Sans Bold"/>
              </a:rPr>
              <a:t>ormance Optimization</a:t>
            </a:r>
          </a:p>
          <a:p>
            <a:pPr algn="l">
              <a:lnSpc>
                <a:spcPts val="2160"/>
              </a:lnSpc>
              <a:spcBef>
                <a:spcPct val="0"/>
              </a:spcBef>
            </a:pPr>
            <a:r>
              <a:rPr lang="en-US" sz="1600" spc="96" u="none">
                <a:solidFill>
                  <a:srgbClr val="000000"/>
                </a:solidFill>
                <a:latin typeface="DM Sans"/>
              </a:rPr>
              <a:t>Implement routing optimization to allow for multiple stops, maximizing cost savings and operational efficiency.</a:t>
            </a:r>
          </a:p>
          <a:p>
            <a:pPr algn="l">
              <a:lnSpc>
                <a:spcPts val="2160"/>
              </a:lnSpc>
              <a:spcBef>
                <a:spcPct val="0"/>
              </a:spcBef>
            </a:pPr>
          </a:p>
          <a:p>
            <a:pPr algn="l" marL="0" indent="0" lvl="0">
              <a:lnSpc>
                <a:spcPts val="2160"/>
              </a:lnSpc>
              <a:spcBef>
                <a:spcPct val="0"/>
              </a:spcBef>
            </a:pPr>
            <a:r>
              <a:rPr lang="en-US" sz="1600" spc="96" u="none">
                <a:solidFill>
                  <a:srgbClr val="000000"/>
                </a:solidFill>
                <a:latin typeface="DM Sans Bold"/>
              </a:rPr>
              <a:t>Robot &amp; Drone Management System</a:t>
            </a:r>
          </a:p>
          <a:p>
            <a:pPr algn="l">
              <a:lnSpc>
                <a:spcPts val="2160"/>
              </a:lnSpc>
              <a:spcBef>
                <a:spcPct val="0"/>
              </a:spcBef>
            </a:pPr>
            <a:r>
              <a:rPr lang="en-US" sz="1600" spc="96" u="none">
                <a:solidFill>
                  <a:srgbClr val="000000"/>
                </a:solidFill>
                <a:latin typeface="DM Sans"/>
              </a:rPr>
              <a:t>Develop a management system for robots and drones to enhance dispatching performance and streamline logistics operations.</a:t>
            </a:r>
          </a:p>
          <a:p>
            <a:pPr algn="l" marL="0" indent="0" lvl="0">
              <a:lnSpc>
                <a:spcPts val="2160"/>
              </a:lnSpc>
              <a:spcBef>
                <a:spcPct val="0"/>
              </a:spcBef>
            </a:pPr>
          </a:p>
        </p:txBody>
      </p:sp>
      <p:sp>
        <p:nvSpPr>
          <p:cNvPr name="TextBox 26" id="26"/>
          <p:cNvSpPr txBox="true"/>
          <p:nvPr/>
        </p:nvSpPr>
        <p:spPr>
          <a:xfrm rot="0">
            <a:off x="12844464" y="3688261"/>
            <a:ext cx="4914809" cy="50653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Bold"/>
              </a:rPr>
              <a:t>Add</a:t>
            </a:r>
            <a:r>
              <a:rPr lang="en-US" sz="1600" spc="96" u="none">
                <a:solidFill>
                  <a:srgbClr val="000000"/>
                </a:solidFill>
                <a:latin typeface="DM Sans Bold"/>
              </a:rPr>
              <a:t>ress Book</a:t>
            </a:r>
          </a:p>
          <a:p>
            <a:pPr algn="l" marL="0" indent="0" lvl="0">
              <a:lnSpc>
                <a:spcPts val="2160"/>
              </a:lnSpc>
              <a:spcBef>
                <a:spcPct val="0"/>
              </a:spcBef>
            </a:pPr>
            <a:r>
              <a:rPr lang="en-US" sz="1600" spc="96" u="none">
                <a:solidFill>
                  <a:srgbClr val="000000"/>
                </a:solidFill>
                <a:latin typeface="DM Sans"/>
              </a:rPr>
              <a:t>Allow users to save frequently used addresses for quick access and efficient order placement.</a:t>
            </a:r>
          </a:p>
          <a:p>
            <a:pPr algn="l" marL="0" indent="0" lvl="0">
              <a:lnSpc>
                <a:spcPts val="2160"/>
              </a:lnSpc>
              <a:spcBef>
                <a:spcPct val="0"/>
              </a:spcBef>
            </a:pPr>
          </a:p>
          <a:p>
            <a:pPr algn="l" marL="0" indent="0" lvl="0">
              <a:lnSpc>
                <a:spcPts val="2160"/>
              </a:lnSpc>
              <a:spcBef>
                <a:spcPct val="0"/>
              </a:spcBef>
            </a:pPr>
            <a:r>
              <a:rPr lang="en-US" sz="1600" spc="96" u="none">
                <a:solidFill>
                  <a:srgbClr val="000000"/>
                </a:solidFill>
                <a:latin typeface="DM Sans Bold"/>
              </a:rPr>
              <a:t>Real-Time Order History Status Updates</a:t>
            </a:r>
          </a:p>
          <a:p>
            <a:pPr algn="l" marL="0" indent="0" lvl="0">
              <a:lnSpc>
                <a:spcPts val="2160"/>
              </a:lnSpc>
              <a:spcBef>
                <a:spcPct val="0"/>
              </a:spcBef>
            </a:pPr>
            <a:r>
              <a:rPr lang="en-US" sz="1600" spc="96" u="none">
                <a:solidFill>
                  <a:srgbClr val="000000"/>
                </a:solidFill>
                <a:latin typeface="DM Sans"/>
              </a:rPr>
              <a:t>Offer real-time updates for order status, keeping users informed about their deliveries.</a:t>
            </a:r>
          </a:p>
          <a:p>
            <a:pPr algn="l">
              <a:lnSpc>
                <a:spcPts val="2160"/>
              </a:lnSpc>
              <a:spcBef>
                <a:spcPct val="0"/>
              </a:spcBef>
            </a:pPr>
          </a:p>
          <a:p>
            <a:pPr algn="l" marL="0" indent="0" lvl="0">
              <a:lnSpc>
                <a:spcPts val="2160"/>
              </a:lnSpc>
              <a:spcBef>
                <a:spcPct val="0"/>
              </a:spcBef>
            </a:pPr>
            <a:r>
              <a:rPr lang="en-US" sz="1600" spc="96" u="none">
                <a:solidFill>
                  <a:srgbClr val="000000"/>
                </a:solidFill>
                <a:latin typeface="DM Sans Bold"/>
              </a:rPr>
              <a:t>Order Search &amp; Detail Review</a:t>
            </a:r>
          </a:p>
          <a:p>
            <a:pPr algn="l" marL="0" indent="0" lvl="0">
              <a:lnSpc>
                <a:spcPts val="2160"/>
              </a:lnSpc>
              <a:spcBef>
                <a:spcPct val="0"/>
              </a:spcBef>
            </a:pPr>
            <a:r>
              <a:rPr lang="en-US" sz="1600" spc="96" u="none">
                <a:solidFill>
                  <a:srgbClr val="000000"/>
                </a:solidFill>
                <a:latin typeface="DM Sans"/>
              </a:rPr>
              <a:t>Enable users to search through their order history. Allow users to review detailed information about their orders, including item specifics and delivery preferences. </a:t>
            </a:r>
          </a:p>
          <a:p>
            <a:pPr algn="l">
              <a:lnSpc>
                <a:spcPts val="2160"/>
              </a:lnSpc>
              <a:spcBef>
                <a:spcPct val="0"/>
              </a:spcBef>
            </a:pPr>
          </a:p>
          <a:p>
            <a:pPr algn="l" marL="0" indent="0" lvl="0">
              <a:lnSpc>
                <a:spcPts val="2160"/>
              </a:lnSpc>
              <a:spcBef>
                <a:spcPct val="0"/>
              </a:spcBef>
            </a:pPr>
            <a:r>
              <a:rPr lang="en-US" sz="1600" spc="96" u="none">
                <a:solidFill>
                  <a:srgbClr val="000000"/>
                </a:solidFill>
                <a:latin typeface="DM Sans Bold"/>
              </a:rPr>
              <a:t>Member Reward System</a:t>
            </a:r>
          </a:p>
          <a:p>
            <a:pPr algn="l" marL="0" indent="0" lvl="0">
              <a:lnSpc>
                <a:spcPts val="2160"/>
              </a:lnSpc>
              <a:spcBef>
                <a:spcPct val="0"/>
              </a:spcBef>
            </a:pPr>
            <a:r>
              <a:rPr lang="en-US" sz="1600" spc="96" u="none">
                <a:solidFill>
                  <a:srgbClr val="000000"/>
                </a:solidFill>
                <a:latin typeface="DM Sans"/>
              </a:rPr>
              <a:t>Introduce a subscription and membership benefit system to reward loyal users and encourage frequent usage.</a:t>
            </a:r>
          </a:p>
        </p:txBody>
      </p:sp>
      <p:sp>
        <p:nvSpPr>
          <p:cNvPr name="TextBox 27" id="27"/>
          <p:cNvSpPr txBox="true"/>
          <p:nvPr/>
        </p:nvSpPr>
        <p:spPr>
          <a:xfrm rot="0">
            <a:off x="6797702" y="3707311"/>
            <a:ext cx="4795129" cy="4531995"/>
          </a:xfrm>
          <a:prstGeom prst="rect">
            <a:avLst/>
          </a:prstGeom>
        </p:spPr>
        <p:txBody>
          <a:bodyPr anchor="t" rtlCol="false" tIns="0" lIns="0" bIns="0" rIns="0">
            <a:spAutoFit/>
          </a:bodyPr>
          <a:lstStyle/>
          <a:p>
            <a:pPr algn="l">
              <a:lnSpc>
                <a:spcPts val="2160"/>
              </a:lnSpc>
            </a:pPr>
            <a:r>
              <a:rPr lang="en-US" sz="1600" spc="96">
                <a:solidFill>
                  <a:srgbClr val="000000"/>
                </a:solidFill>
                <a:latin typeface="DM Sans Bold"/>
              </a:rPr>
              <a:t>Opti</a:t>
            </a:r>
            <a:r>
              <a:rPr lang="en-US" sz="1600" spc="96" u="none">
                <a:solidFill>
                  <a:srgbClr val="000000"/>
                </a:solidFill>
                <a:latin typeface="DM Sans Bold"/>
              </a:rPr>
              <a:t>onal Services</a:t>
            </a:r>
          </a:p>
          <a:p>
            <a:pPr algn="l">
              <a:lnSpc>
                <a:spcPts val="2160"/>
              </a:lnSpc>
            </a:pPr>
            <a:r>
              <a:rPr lang="en-US" sz="1600" spc="96" u="none">
                <a:solidFill>
                  <a:srgbClr val="000000"/>
                </a:solidFill>
                <a:latin typeface="DM Sans"/>
              </a:rPr>
              <a:t>Provide additional services such as specifying delivery times and pickup times for added convenience.</a:t>
            </a:r>
          </a:p>
          <a:p>
            <a:pPr algn="l">
              <a:lnSpc>
                <a:spcPts val="2160"/>
              </a:lnSpc>
            </a:pPr>
          </a:p>
          <a:p>
            <a:pPr algn="l">
              <a:lnSpc>
                <a:spcPts val="2160"/>
              </a:lnSpc>
            </a:pPr>
            <a:r>
              <a:rPr lang="en-US" sz="1600" spc="96" u="none">
                <a:solidFill>
                  <a:srgbClr val="000000"/>
                </a:solidFill>
                <a:latin typeface="DM Sans Bold"/>
              </a:rPr>
              <a:t>Weight Restraint</a:t>
            </a:r>
          </a:p>
          <a:p>
            <a:pPr algn="l">
              <a:lnSpc>
                <a:spcPts val="2160"/>
              </a:lnSpc>
            </a:pPr>
            <a:r>
              <a:rPr lang="en-US" sz="1600" spc="96" u="none">
                <a:solidFill>
                  <a:srgbClr val="000000"/>
                </a:solidFill>
                <a:latin typeface="DM Sans"/>
              </a:rPr>
              <a:t>Implement a system to ensure all orders adhere to the weight limitations of the robots and drones, enhancing safety and efficiency.</a:t>
            </a:r>
          </a:p>
          <a:p>
            <a:pPr algn="l">
              <a:lnSpc>
                <a:spcPts val="2160"/>
              </a:lnSpc>
            </a:pPr>
          </a:p>
          <a:p>
            <a:pPr algn="l">
              <a:lnSpc>
                <a:spcPts val="2160"/>
              </a:lnSpc>
            </a:pPr>
            <a:r>
              <a:rPr lang="en-US" sz="1600" spc="96" u="none">
                <a:solidFill>
                  <a:srgbClr val="000000"/>
                </a:solidFill>
                <a:latin typeface="DM Sans Bold"/>
              </a:rPr>
              <a:t>Quote and Order Placement Without Login</a:t>
            </a:r>
          </a:p>
          <a:p>
            <a:pPr algn="l">
              <a:lnSpc>
                <a:spcPts val="2160"/>
              </a:lnSpc>
            </a:pPr>
            <a:r>
              <a:rPr lang="en-US" sz="1600" spc="96" u="none">
                <a:solidFill>
                  <a:srgbClr val="000000"/>
                </a:solidFill>
                <a:latin typeface="DM Sans"/>
              </a:rPr>
              <a:t>Allow all users to obtain shipping quotes and place orders without the need to log in, simplifying the process for new and occasional users.</a:t>
            </a:r>
          </a:p>
          <a:p>
            <a:pPr algn="l" marL="0" indent="0" lvl="0">
              <a:lnSpc>
                <a:spcPts val="2160"/>
              </a:lnSpc>
              <a:spcBef>
                <a:spcPct val="0"/>
              </a:spcBef>
            </a:pPr>
          </a:p>
        </p:txBody>
      </p:sp>
      <p:sp>
        <p:nvSpPr>
          <p:cNvPr name="Freeform 28" id="28"/>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9" id="29"/>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0" id="30"/>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1" id="31"/>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3" id="33"/>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4" id="34"/>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35" id="35"/>
          <p:cNvSpPr txBox="true"/>
          <p:nvPr/>
        </p:nvSpPr>
        <p:spPr>
          <a:xfrm rot="0">
            <a:off x="981075" y="1449415"/>
            <a:ext cx="12342541"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Future Enhancements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
        <p:nvSpPr>
          <p:cNvPr name="TextBox 17" id="17"/>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Team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DAGHCaGheOs</dc:identifier>
  <dcterms:modified xsi:type="dcterms:W3CDTF">2011-08-01T06:04:30Z</dcterms:modified>
  <cp:revision>1</cp:revision>
  <dc:title>Non Text Magic Studio Magic Design for Presentations L&amp;P</dc:title>
</cp:coreProperties>
</file>